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72" r:id="rId2"/>
    <p:sldId id="273" r:id="rId3"/>
    <p:sldId id="305" r:id="rId4"/>
    <p:sldId id="300" r:id="rId5"/>
    <p:sldId id="316" r:id="rId6"/>
    <p:sldId id="317" r:id="rId7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2D2D"/>
    <a:srgbClr val="FF7C80"/>
    <a:srgbClr val="0033CC"/>
    <a:srgbClr val="CC00FF"/>
    <a:srgbClr val="16FE16"/>
    <a:srgbClr val="FFC1C2"/>
    <a:srgbClr val="38FE38"/>
    <a:srgbClr val="FFFFFF"/>
    <a:srgbClr val="01ED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08" autoAdjust="0"/>
    <p:restoredTop sz="78417" autoAdjust="0"/>
  </p:normalViewPr>
  <p:slideViewPr>
    <p:cSldViewPr snapToGrid="0">
      <p:cViewPr>
        <p:scale>
          <a:sx n="62" d="100"/>
          <a:sy n="62" d="100"/>
        </p:scale>
        <p:origin x="-1110" y="-6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1BB07A-9C39-43B3-8655-AC08E3E0A0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6179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4320" tIns="47160" rIns="94320" bIns="4716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320" tIns="47160" rIns="94320" bIns="4716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925408"/>
            <a:ext cx="5679440" cy="4029879"/>
          </a:xfrm>
          <a:prstGeom prst="rect">
            <a:avLst/>
          </a:prstGeom>
        </p:spPr>
        <p:txBody>
          <a:bodyPr vert="horz" lIns="94320" tIns="47160" rIns="94320" bIns="4716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4320" tIns="47160" rIns="94320" bIns="47160" rtlCol="0" anchor="b"/>
          <a:lstStyle>
            <a:lvl1pPr algn="r">
              <a:defRPr sz="1200"/>
            </a:lvl1pPr>
          </a:lstStyle>
          <a:p>
            <a:fld id="{FB37573A-37B0-4537-84D0-0348A17FA9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2205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73A-37B0-4537-84D0-0348A17FA97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739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今、コミュニケーションアプリがはやっています。たとえば</a:t>
            </a:r>
            <a:r>
              <a:rPr kumimoji="1" lang="en-US" altLang="ja-JP" dirty="0" smtClean="0"/>
              <a:t>LINE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Facebook</a:t>
            </a:r>
            <a:r>
              <a:rPr kumimoji="1" lang="ja-JP" altLang="en-US" dirty="0" smtClean="0"/>
              <a:t>などです。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これには機能がたくさんあります。　既読という読んだ印がつく機能や、たくさんの人と会話できる機能があります。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文字だけでなく、メッセージやスタンプ、写真、動画、音声などをやり取りすることもできます。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今日は実際に対話でやりとりするときと、コミュニケーションアプリでやりとりするときの違いをかんがえてもらいます。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まずはワークシートをつかって、対話する体験をしてみましょう。</a:t>
            </a:r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73A-37B0-4537-84D0-0348A17FA97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5322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（ワークシート１の場面①について、顔を合わせて会話をしている設定で、続きの会話を考えさせる）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73A-37B0-4537-84D0-0348A17FA97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918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では、みんなに考えてもらった場面①の会話がコミュニケーションアプリだと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どんな風に感じるか考えてみましょう。</a:t>
            </a:r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スライドを読む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「このぬいぐるみ、かわいくない」は読まずに表示させる方が良い。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このあとどうなったと思いますか？（発問→板書）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73A-37B0-4537-84D0-0348A17FA97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27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では場面②で考えてみましょう。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73A-37B0-4537-84D0-0348A17FA97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987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スライドを読む</a:t>
            </a:r>
            <a:endParaRPr kumimoji="1" lang="en-US" altLang="ja-JP" dirty="0" smtClean="0"/>
          </a:p>
          <a:p>
            <a:r>
              <a:rPr kumimoji="1" lang="en-US" altLang="ja-JP" dirty="0" smtClean="0"/>
              <a:t>※</a:t>
            </a:r>
            <a:r>
              <a:rPr kumimoji="1" lang="ja-JP" altLang="en-US" dirty="0" smtClean="0"/>
              <a:t>「ほんま調子乗りすぎ」は読まずに表示する方が良い。</a:t>
            </a:r>
            <a:endParaRPr kumimoji="1" lang="en-US" altLang="ja-JP" dirty="0" smtClean="0"/>
          </a:p>
          <a:p>
            <a:r>
              <a:rPr kumimoji="1" lang="ja-JP" altLang="en-US" smtClean="0"/>
              <a:t>このあとどうなったと思いますか？（発問→板書）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7573A-37B0-4537-84D0-0348A17FA97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273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04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683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801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048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979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5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585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609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55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93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53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395839-1DEA-4666-A5B5-1F8053F965B9}" type="datetimeFigureOut">
              <a:rPr kumimoji="1" lang="ja-JP" altLang="en-US" smtClean="0"/>
              <a:t>2016/3/15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6A2F8-9EBD-4FE0-BBF7-CD7BDB22A6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31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2790459"/>
            <a:ext cx="9144000" cy="979108"/>
          </a:xfrm>
          <a:noFill/>
        </p:spPr>
        <p:txBody>
          <a:bodyPr>
            <a:noAutofit/>
          </a:bodyPr>
          <a:lstStyle/>
          <a:p>
            <a:r>
              <a:rPr lang="ja-JP" altLang="en-US" dirty="0">
                <a:ln w="28575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文字</a:t>
            </a:r>
            <a:r>
              <a:rPr lang="ja-JP" altLang="en-US" dirty="0" smtClean="0">
                <a:ln w="28575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と言葉のちがい</a:t>
            </a:r>
            <a:endParaRPr kumimoji="1" lang="ja-JP" altLang="en-US" dirty="0">
              <a:ln w="28575">
                <a:noFill/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67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389584" y="40426"/>
            <a:ext cx="8419565" cy="829969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dirty="0" smtClean="0">
                <a:ln w="28575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コミュニケーション</a:t>
            </a:r>
            <a:r>
              <a:rPr lang="ja-JP" altLang="en-US" dirty="0">
                <a:ln w="28575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アプリ</a:t>
            </a:r>
            <a:r>
              <a:rPr lang="ja-JP" altLang="en-US" dirty="0" smtClean="0">
                <a:ln w="28575">
                  <a:noFill/>
                </a:ln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とは？</a:t>
            </a:r>
            <a:endParaRPr lang="ja-JP" altLang="en-US" dirty="0">
              <a:ln w="28575">
                <a:noFill/>
              </a:ln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214297" y="785697"/>
            <a:ext cx="3915177" cy="5829242"/>
            <a:chOff x="103031" y="906409"/>
            <a:chExt cx="3915177" cy="5829242"/>
          </a:xfrm>
        </p:grpSpPr>
        <p:sp>
          <p:nvSpPr>
            <p:cNvPr id="3" name="正方形/長方形 2"/>
            <p:cNvSpPr/>
            <p:nvPr/>
          </p:nvSpPr>
          <p:spPr>
            <a:xfrm>
              <a:off x="103031" y="910821"/>
              <a:ext cx="3915177" cy="582483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50800" dist="889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103031" y="906409"/>
              <a:ext cx="3915177" cy="36933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6</a:t>
              </a:r>
              <a:r>
                <a:rPr kumimoji="1" lang="ja-JP" altLang="en-US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年</a:t>
              </a:r>
              <a:r>
                <a:rPr kumimoji="1" lang="en-US" altLang="ja-JP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</a:t>
              </a:r>
              <a:r>
                <a:rPr kumimoji="1" lang="ja-JP" altLang="en-US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組なかよしメンバー（</a:t>
              </a:r>
              <a:r>
                <a:rPr kumimoji="1" lang="en-US" altLang="ja-JP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12</a:t>
              </a:r>
              <a:r>
                <a:rPr kumimoji="1" lang="ja-JP" altLang="en-US" dirty="0" smtClean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）</a:t>
              </a:r>
              <a:endParaRPr kumimoji="1" lang="ja-JP" altLang="en-US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  <p:sp>
          <p:nvSpPr>
            <p:cNvPr id="7" name="角丸四角形吹き出し 6"/>
            <p:cNvSpPr/>
            <p:nvPr/>
          </p:nvSpPr>
          <p:spPr>
            <a:xfrm>
              <a:off x="1652655" y="1676858"/>
              <a:ext cx="2133600" cy="401019"/>
            </a:xfrm>
            <a:prstGeom prst="wedgeRoundRectCallout">
              <a:avLst>
                <a:gd name="adj1" fmla="val 60715"/>
                <a:gd name="adj2" fmla="val -36435"/>
                <a:gd name="adj3" fmla="val 16667"/>
              </a:avLst>
            </a:prstGeom>
            <a:solidFill>
              <a:srgbClr val="38FE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52655" y="1707956"/>
              <a:ext cx="20049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今日見た映画おもろ！</a:t>
              </a:r>
              <a:endPara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0" name="角丸四角形吹き出し 9"/>
            <p:cNvSpPr/>
            <p:nvPr/>
          </p:nvSpPr>
          <p:spPr>
            <a:xfrm>
              <a:off x="703086" y="2588425"/>
              <a:ext cx="1875991" cy="396566"/>
            </a:xfrm>
            <a:prstGeom prst="wedgeRoundRectCallout">
              <a:avLst>
                <a:gd name="adj1" fmla="val -57966"/>
                <a:gd name="adj2" fmla="val -40676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714510" y="2618006"/>
              <a:ext cx="20049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ラストが最高！</a:t>
              </a:r>
              <a:endPara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2" name="角丸四角形吹き出し 11"/>
            <p:cNvSpPr/>
            <p:nvPr/>
          </p:nvSpPr>
          <p:spPr>
            <a:xfrm>
              <a:off x="703086" y="3395054"/>
              <a:ext cx="1875991" cy="642099"/>
            </a:xfrm>
            <a:prstGeom prst="wedgeRoundRectCallout">
              <a:avLst>
                <a:gd name="adj1" fmla="val -57966"/>
                <a:gd name="adj2" fmla="val -40676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14510" y="3424636"/>
              <a:ext cx="186456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グッズ、買いすぎても</a:t>
              </a:r>
              <a:r>
                <a:rPr lang="ja-JP" altLang="en-US" sz="1400" dirty="0" err="1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た</a:t>
              </a:r>
              <a:r>
                <a:rPr lang="ja-JP" altLang="en-US" sz="14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ー</a:t>
              </a:r>
              <a:endPara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4" name="角丸四角形吹き出し 13"/>
            <p:cNvSpPr/>
            <p:nvPr/>
          </p:nvSpPr>
          <p:spPr>
            <a:xfrm>
              <a:off x="714659" y="4447216"/>
              <a:ext cx="1875991" cy="433737"/>
            </a:xfrm>
            <a:prstGeom prst="wedgeRoundRectCallout">
              <a:avLst>
                <a:gd name="adj1" fmla="val -57966"/>
                <a:gd name="adj2" fmla="val -40676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726083" y="4476798"/>
              <a:ext cx="186456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あれは買うで！</a:t>
              </a:r>
              <a:endPara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6" name="角丸四角形吹き出し 15"/>
            <p:cNvSpPr/>
            <p:nvPr/>
          </p:nvSpPr>
          <p:spPr>
            <a:xfrm>
              <a:off x="1652655" y="5302393"/>
              <a:ext cx="2133600" cy="552801"/>
            </a:xfrm>
            <a:prstGeom prst="wedgeRoundRectCallout">
              <a:avLst>
                <a:gd name="adj1" fmla="val 60715"/>
                <a:gd name="adj2" fmla="val -36435"/>
                <a:gd name="adj3" fmla="val 16667"/>
              </a:avLst>
            </a:prstGeom>
            <a:solidFill>
              <a:srgbClr val="38FE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680359" y="5423414"/>
              <a:ext cx="20049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私も</a:t>
              </a:r>
              <a:r>
                <a:rPr kumimoji="1" lang="ja-JP" altLang="en-US" sz="1400" dirty="0" err="1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買いすぎたあ</a:t>
              </a:r>
              <a:endParaRPr kumimoji="1" lang="ja-JP" altLang="en-US" sz="1400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128223" y="2407630"/>
              <a:ext cx="443069" cy="443069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128222" y="3185499"/>
              <a:ext cx="443069" cy="443069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128222" y="4214506"/>
              <a:ext cx="443069" cy="443069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64515" y="2389034"/>
              <a:ext cx="37048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A</a:t>
              </a: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82001" y="3166903"/>
              <a:ext cx="3355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B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164515" y="4195910"/>
              <a:ext cx="389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C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534996" y="2328049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2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A</a:t>
              </a:r>
              <a:r>
                <a:rPr lang="ja-JP" altLang="en-US" sz="1200" b="1" dirty="0" err="1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さん</a:t>
              </a:r>
              <a:endParaRPr kumimoji="1" lang="en-US" altLang="ja-JP" sz="1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3962" y="3108457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B</a:t>
              </a:r>
              <a:r>
                <a:rPr lang="ja-JP" altLang="en-US" sz="1200" b="1" dirty="0" err="1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さん</a:t>
              </a:r>
              <a:endParaRPr kumimoji="1" lang="en-US" altLang="ja-JP" sz="1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576120" y="4196819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C</a:t>
              </a:r>
              <a:r>
                <a:rPr lang="ja-JP" altLang="en-US" sz="1200" b="1" dirty="0" err="1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さん</a:t>
              </a:r>
              <a:endParaRPr kumimoji="1" lang="en-US" altLang="ja-JP" sz="12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033387" y="1676858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既読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11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1109288" y="5442963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既読</a:t>
              </a:r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5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1083792" y="1871163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16:10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1109288" y="5618842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16:11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2528135" y="2719802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16:10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528135" y="3748777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16:10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2528135" y="4624277"/>
              <a:ext cx="1215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200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16:10</a:t>
              </a:r>
              <a:endParaRPr kumimoji="1" lang="en-US" altLang="ja-JP" sz="1200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4149866" y="1801393"/>
            <a:ext cx="50822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・既読がつく（既読＝読んだ）</a:t>
            </a:r>
            <a:endParaRPr lang="en-US" altLang="ja-JP" sz="3200" dirty="0" smtClean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149866" y="2937058"/>
            <a:ext cx="49941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・たくさんの人と同時に</a:t>
            </a:r>
            <a:endParaRPr lang="en-US" altLang="ja-JP" sz="3200" dirty="0" smtClean="0"/>
          </a:p>
          <a:p>
            <a:r>
              <a:rPr lang="ja-JP" altLang="en-US" sz="3200" dirty="0" smtClean="0"/>
              <a:t>　会話できる</a:t>
            </a:r>
            <a:r>
              <a:rPr lang="ja-JP" altLang="en-US" sz="3200" dirty="0"/>
              <a:t>（</a:t>
            </a:r>
            <a:r>
              <a:rPr lang="ja-JP" altLang="en-US" sz="3200" dirty="0" smtClean="0"/>
              <a:t>ここでは</a:t>
            </a:r>
            <a:r>
              <a:rPr lang="en-US" altLang="ja-JP" sz="3200" dirty="0" smtClean="0"/>
              <a:t>12</a:t>
            </a:r>
            <a:r>
              <a:rPr lang="ja-JP" altLang="en-US" sz="3200" dirty="0" smtClean="0"/>
              <a:t>人）</a:t>
            </a:r>
            <a:endParaRPr lang="en-US" altLang="ja-JP" sz="32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156747" y="4462318"/>
            <a:ext cx="49941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・メッセージ、スタンプ、</a:t>
            </a:r>
            <a:endParaRPr lang="en-US" altLang="ja-JP" sz="3200" dirty="0" smtClean="0"/>
          </a:p>
          <a:p>
            <a:r>
              <a:rPr lang="ja-JP" altLang="en-US" sz="3200" dirty="0" smtClean="0"/>
              <a:t>　写真、動画、音声などを</a:t>
            </a:r>
            <a:endParaRPr lang="en-US" altLang="ja-JP" sz="3200" dirty="0" smtClean="0"/>
          </a:p>
          <a:p>
            <a:r>
              <a:rPr lang="ja-JP" altLang="en-US" sz="3200" dirty="0"/>
              <a:t>　</a:t>
            </a:r>
            <a:r>
              <a:rPr lang="ja-JP" altLang="en-US" sz="3200" dirty="0" smtClean="0"/>
              <a:t>送ることができる。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1037747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1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69614" y="2431630"/>
            <a:ext cx="8695765" cy="1627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場面①</a:t>
            </a:r>
            <a:endParaRPr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087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-1"/>
            <a:ext cx="9144000" cy="64633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組　全員グループ（</a:t>
            </a:r>
            <a:r>
              <a:rPr kumimoji="1" lang="en-US" altLang="ja-JP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36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kumimoji="1" lang="ja-JP" altLang="en-US" sz="3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-5009" y="771011"/>
            <a:ext cx="6818764" cy="1092850"/>
            <a:chOff x="-5009" y="771011"/>
            <a:chExt cx="6818764" cy="1092850"/>
          </a:xfrm>
        </p:grpSpPr>
        <p:sp>
          <p:nvSpPr>
            <p:cNvPr id="7" name="角丸四角形吹き出し 6"/>
            <p:cNvSpPr/>
            <p:nvPr/>
          </p:nvSpPr>
          <p:spPr>
            <a:xfrm>
              <a:off x="1100650" y="771011"/>
              <a:ext cx="4488604" cy="1070929"/>
            </a:xfrm>
            <a:prstGeom prst="wedgeRoundRectCallout">
              <a:avLst>
                <a:gd name="adj1" fmla="val -57966"/>
                <a:gd name="adj2" fmla="val -35167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84197" y="890978"/>
              <a:ext cx="44745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アヤカちゃんから</a:t>
              </a:r>
              <a:endParaRPr kumimoji="1" lang="en-US" altLang="ja-JP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  <a:p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誕</a:t>
              </a:r>
              <a:r>
                <a:rPr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プレもらったー！</a:t>
              </a:r>
              <a:endPara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grpSp>
          <p:nvGrpSpPr>
            <p:cNvPr id="28" name="グループ化 27"/>
            <p:cNvGrpSpPr/>
            <p:nvPr/>
          </p:nvGrpSpPr>
          <p:grpSpPr>
            <a:xfrm>
              <a:off x="-5009" y="778511"/>
              <a:ext cx="818734" cy="818734"/>
              <a:chOff x="-5009" y="3826511"/>
              <a:chExt cx="818734" cy="818734"/>
            </a:xfrm>
          </p:grpSpPr>
          <p:sp>
            <p:nvSpPr>
              <p:cNvPr id="24" name="円/楕円 23"/>
              <p:cNvSpPr/>
              <p:nvPr/>
            </p:nvSpPr>
            <p:spPr>
              <a:xfrm>
                <a:off x="-5009" y="3826511"/>
                <a:ext cx="818734" cy="818734"/>
              </a:xfrm>
              <a:prstGeom prst="ellipse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72374" y="3845479"/>
                <a:ext cx="62433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 smtClean="0">
                    <a:latin typeface="HGSｺﾞｼｯｸM" panose="020B0600000000000000" pitchFamily="50" charset="-128"/>
                    <a:ea typeface="HGSｺﾞｼｯｸM" panose="020B0600000000000000" pitchFamily="50" charset="-128"/>
                  </a:rPr>
                  <a:t>花</a:t>
                </a:r>
                <a:endParaRPr kumimoji="1" lang="en-US" altLang="ja-JP" sz="40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endParaRPr>
              </a:p>
            </p:txBody>
          </p:sp>
        </p:grpSp>
        <p:sp>
          <p:nvSpPr>
            <p:cNvPr id="35" name="テキスト ボックス 34"/>
            <p:cNvSpPr txBox="1"/>
            <p:nvPr/>
          </p:nvSpPr>
          <p:spPr>
            <a:xfrm>
              <a:off x="5614654" y="1402196"/>
              <a:ext cx="1199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17:45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sp>
        <p:nvSpPr>
          <p:cNvPr id="36" name="テキスト ボックス 35"/>
          <p:cNvSpPr txBox="1"/>
          <p:nvPr/>
        </p:nvSpPr>
        <p:spPr>
          <a:xfrm>
            <a:off x="3619500" y="4058311"/>
            <a:ext cx="119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17:45</a:t>
            </a:r>
            <a:endParaRPr kumimoji="1" lang="en-US" altLang="ja-JP" sz="2400" b="1" dirty="0" smtClean="0">
              <a:solidFill>
                <a:schemeClr val="bg1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20391" y="4606412"/>
            <a:ext cx="6796162" cy="826233"/>
            <a:chOff x="20391" y="4606412"/>
            <a:chExt cx="6796162" cy="826233"/>
          </a:xfrm>
        </p:grpSpPr>
        <p:sp>
          <p:nvSpPr>
            <p:cNvPr id="30" name="角丸四角形吹き出し 29"/>
            <p:cNvSpPr/>
            <p:nvPr/>
          </p:nvSpPr>
          <p:spPr>
            <a:xfrm>
              <a:off x="1126050" y="4606412"/>
              <a:ext cx="4488604" cy="734354"/>
            </a:xfrm>
            <a:prstGeom prst="wedgeRoundRectCallout">
              <a:avLst>
                <a:gd name="adj1" fmla="val -57966"/>
                <a:gd name="adj2" fmla="val -35167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082597" y="4726378"/>
              <a:ext cx="44745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このぬいぐるみ、かわいくない</a:t>
              </a:r>
              <a:endPara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grpSp>
          <p:nvGrpSpPr>
            <p:cNvPr id="32" name="グループ化 31"/>
            <p:cNvGrpSpPr/>
            <p:nvPr/>
          </p:nvGrpSpPr>
          <p:grpSpPr>
            <a:xfrm>
              <a:off x="20391" y="4613911"/>
              <a:ext cx="818734" cy="818734"/>
              <a:chOff x="-5009" y="3826511"/>
              <a:chExt cx="818734" cy="818734"/>
            </a:xfrm>
          </p:grpSpPr>
          <p:sp>
            <p:nvSpPr>
              <p:cNvPr id="33" name="円/楕円 32"/>
              <p:cNvSpPr/>
              <p:nvPr/>
            </p:nvSpPr>
            <p:spPr>
              <a:xfrm>
                <a:off x="-5009" y="3826511"/>
                <a:ext cx="818734" cy="818734"/>
              </a:xfrm>
              <a:prstGeom prst="ellipse">
                <a:avLst/>
              </a:prstGeom>
              <a:solidFill>
                <a:srgbClr val="FF7C80"/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72374" y="3845479"/>
                <a:ext cx="624338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000" b="1" dirty="0" smtClean="0">
                    <a:latin typeface="HGSｺﾞｼｯｸM" panose="020B0600000000000000" pitchFamily="50" charset="-128"/>
                    <a:ea typeface="HGSｺﾞｼｯｸM" panose="020B0600000000000000" pitchFamily="50" charset="-128"/>
                  </a:rPr>
                  <a:t>花</a:t>
                </a:r>
                <a:endParaRPr kumimoji="1" lang="en-US" altLang="ja-JP" sz="40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endParaRPr>
              </a:p>
            </p:txBody>
          </p:sp>
        </p:grpSp>
        <p:sp>
          <p:nvSpPr>
            <p:cNvPr id="37" name="テキスト ボックス 36"/>
            <p:cNvSpPr txBox="1"/>
            <p:nvPr/>
          </p:nvSpPr>
          <p:spPr>
            <a:xfrm>
              <a:off x="5617452" y="4916099"/>
              <a:ext cx="1199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17:45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20391" y="5709735"/>
            <a:ext cx="9123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solidFill>
                  <a:srgbClr val="FF0000"/>
                </a:solidFill>
              </a:rPr>
              <a:t>このあと、どうなったでしょう？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197" y="2030229"/>
            <a:ext cx="2435303" cy="243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98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3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69614" y="2431630"/>
            <a:ext cx="8695765" cy="1627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7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場面②</a:t>
            </a:r>
            <a:endParaRPr lang="ja-JP" altLang="en-US" sz="7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808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-5009" y="-1652"/>
            <a:ext cx="9143999" cy="6858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-1"/>
            <a:ext cx="9144000" cy="64633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組　全員グループ（</a:t>
            </a:r>
            <a:r>
              <a:rPr kumimoji="1" lang="en-US" altLang="ja-JP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36</a:t>
            </a:r>
            <a:r>
              <a:rPr kumimoji="1" lang="ja-JP" altLang="en-US" sz="36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）</a:t>
            </a:r>
            <a:endParaRPr kumimoji="1" lang="ja-JP" altLang="en-US" sz="3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-2653" y="764111"/>
            <a:ext cx="8601777" cy="1094272"/>
            <a:chOff x="-2653" y="764111"/>
            <a:chExt cx="8601777" cy="1094272"/>
          </a:xfrm>
        </p:grpSpPr>
        <p:sp>
          <p:nvSpPr>
            <p:cNvPr id="26" name="角丸四角形吹き出し 25"/>
            <p:cNvSpPr/>
            <p:nvPr/>
          </p:nvSpPr>
          <p:spPr>
            <a:xfrm>
              <a:off x="1227651" y="901914"/>
              <a:ext cx="6167362" cy="903449"/>
            </a:xfrm>
            <a:prstGeom prst="wedgeRoundRectCallout">
              <a:avLst>
                <a:gd name="adj1" fmla="val -57573"/>
                <a:gd name="adj2" fmla="val -35741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円/楕円 29"/>
            <p:cNvSpPr/>
            <p:nvPr/>
          </p:nvSpPr>
          <p:spPr>
            <a:xfrm>
              <a:off x="-2653" y="764111"/>
              <a:ext cx="818734" cy="818734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93631" y="769351"/>
              <a:ext cx="452862" cy="7014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タ</a:t>
              </a:r>
              <a:endParaRPr kumimoji="1" lang="en-US" altLang="ja-JP" sz="4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1359204" y="1117917"/>
              <a:ext cx="603580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今日の</a:t>
              </a:r>
              <a:r>
                <a:rPr lang="ja-JP" altLang="en-US" sz="2400" b="1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ヒロユキ</a:t>
              </a:r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めちゃおもろ！</a:t>
              </a:r>
              <a:endPara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400023" y="1396718"/>
              <a:ext cx="1199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17:10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grpSp>
        <p:nvGrpSpPr>
          <p:cNvPr id="38" name="グループ化 37"/>
          <p:cNvGrpSpPr/>
          <p:nvPr/>
        </p:nvGrpSpPr>
        <p:grpSpPr>
          <a:xfrm>
            <a:off x="23157" y="1812241"/>
            <a:ext cx="7203208" cy="1067713"/>
            <a:chOff x="23157" y="1623227"/>
            <a:chExt cx="7203208" cy="1067713"/>
          </a:xfrm>
        </p:grpSpPr>
        <p:sp>
          <p:nvSpPr>
            <p:cNvPr id="7" name="角丸四角形吹き出し 6"/>
            <p:cNvSpPr/>
            <p:nvPr/>
          </p:nvSpPr>
          <p:spPr>
            <a:xfrm>
              <a:off x="1226851" y="1752570"/>
              <a:ext cx="4821842" cy="862950"/>
            </a:xfrm>
            <a:prstGeom prst="wedgeRoundRectCallout">
              <a:avLst>
                <a:gd name="adj1" fmla="val -57966"/>
                <a:gd name="adj2" fmla="val -40676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227648" y="1961182"/>
              <a:ext cx="47249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あの一発ギャグ？</a:t>
              </a:r>
              <a:endPara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8" name="円/楕円 17"/>
            <p:cNvSpPr/>
            <p:nvPr/>
          </p:nvSpPr>
          <p:spPr>
            <a:xfrm>
              <a:off x="23157" y="1623227"/>
              <a:ext cx="818734" cy="81873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29379" y="1656684"/>
              <a:ext cx="4998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b="1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ヒ</a:t>
              </a:r>
              <a:endParaRPr kumimoji="1" lang="en-US" altLang="ja-JP" sz="4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6027264" y="2229275"/>
              <a:ext cx="1199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17:10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28953" y="2816437"/>
            <a:ext cx="5893539" cy="978571"/>
            <a:chOff x="9894" y="2997369"/>
            <a:chExt cx="5893539" cy="978571"/>
          </a:xfrm>
        </p:grpSpPr>
        <p:sp>
          <p:nvSpPr>
            <p:cNvPr id="9" name="角丸四角形吹き出し 8"/>
            <p:cNvSpPr/>
            <p:nvPr/>
          </p:nvSpPr>
          <p:spPr>
            <a:xfrm>
              <a:off x="1207792" y="3124979"/>
              <a:ext cx="3535744" cy="791367"/>
            </a:xfrm>
            <a:prstGeom prst="wedgeRoundRectCallout">
              <a:avLst>
                <a:gd name="adj1" fmla="val -60151"/>
                <a:gd name="adj2" fmla="val -40676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348826" y="3288789"/>
              <a:ext cx="32727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 err="1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ばり</a:t>
              </a:r>
              <a:r>
                <a:rPr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最高！！</a:t>
              </a:r>
              <a:endPara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9894" y="2997369"/>
              <a:ext cx="818734" cy="818734"/>
            </a:xfrm>
            <a:prstGeom prst="ellipse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01298" y="3037221"/>
              <a:ext cx="619975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b="1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ナ</a:t>
              </a:r>
              <a:endParaRPr kumimoji="1" lang="en-US" altLang="ja-JP" sz="4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704332" y="3514275"/>
              <a:ext cx="1199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17:10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40550" y="4762437"/>
            <a:ext cx="6981661" cy="871950"/>
            <a:chOff x="-86450" y="3873437"/>
            <a:chExt cx="6981661" cy="871950"/>
          </a:xfrm>
        </p:grpSpPr>
        <p:sp>
          <p:nvSpPr>
            <p:cNvPr id="11" name="角丸四角形吹き出し 10"/>
            <p:cNvSpPr/>
            <p:nvPr/>
          </p:nvSpPr>
          <p:spPr>
            <a:xfrm>
              <a:off x="1099850" y="3995924"/>
              <a:ext cx="4519445" cy="749463"/>
            </a:xfrm>
            <a:prstGeom prst="wedgeRoundRectCallout">
              <a:avLst>
                <a:gd name="adj1" fmla="val -57966"/>
                <a:gd name="adj2" fmla="val -40676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151884" y="4138626"/>
              <a:ext cx="50914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ヒロユキほんま調子乗りすぎ</a:t>
              </a:r>
              <a:endParaRPr lang="en-US" altLang="ja-JP" sz="24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-86450" y="3873437"/>
              <a:ext cx="818734" cy="818734"/>
            </a:xfrm>
            <a:prstGeom prst="ellipse">
              <a:avLst/>
            </a:prstGeom>
            <a:solidFill>
              <a:srgbClr val="FF7C8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-32455" y="3911803"/>
              <a:ext cx="62433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花</a:t>
              </a:r>
              <a:endParaRPr kumimoji="1" lang="en-US" altLang="ja-JP" sz="4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5740454" y="4265746"/>
              <a:ext cx="11547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17:10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40550" y="3861751"/>
            <a:ext cx="5705746" cy="871032"/>
            <a:chOff x="57943" y="4096288"/>
            <a:chExt cx="5705746" cy="871032"/>
          </a:xfrm>
        </p:grpSpPr>
        <p:sp>
          <p:nvSpPr>
            <p:cNvPr id="41" name="円/楕円 40"/>
            <p:cNvSpPr/>
            <p:nvPr/>
          </p:nvSpPr>
          <p:spPr>
            <a:xfrm>
              <a:off x="57943" y="4096288"/>
              <a:ext cx="818734" cy="818734"/>
            </a:xfrm>
            <a:prstGeom prst="ellipse">
              <a:avLst/>
            </a:prstGeom>
            <a:solidFill>
              <a:srgbClr val="FF000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1024" y="4129419"/>
              <a:ext cx="49989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4000" b="1" dirty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ヒ</a:t>
              </a:r>
              <a:endParaRPr kumimoji="1" lang="en-US" altLang="ja-JP" sz="4000" b="1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45" name="角丸四角形吹き出し 44"/>
            <p:cNvSpPr/>
            <p:nvPr/>
          </p:nvSpPr>
          <p:spPr>
            <a:xfrm>
              <a:off x="1244244" y="4175839"/>
              <a:ext cx="3334384" cy="745378"/>
            </a:xfrm>
            <a:prstGeom prst="wedgeRoundRectCallout">
              <a:avLst>
                <a:gd name="adj1" fmla="val -59897"/>
                <a:gd name="adj2" fmla="val -38948"/>
                <a:gd name="adj3" fmla="val 1666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564588" y="4505655"/>
              <a:ext cx="11991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17:10</a:t>
              </a:r>
              <a:endParaRPr kumimoji="1" lang="en-US" altLang="ja-JP" sz="2400" b="1" dirty="0" smtClean="0">
                <a:solidFill>
                  <a:schemeClr val="bg1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1226851" y="4326612"/>
              <a:ext cx="44327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400" b="1" dirty="0" smtClean="0">
                  <a:latin typeface="HGSｺﾞｼｯｸM" panose="020B0600000000000000" pitchFamily="50" charset="-128"/>
                  <a:ea typeface="HGSｺﾞｼｯｸM" panose="020B0600000000000000" pitchFamily="50" charset="-128"/>
                </a:rPr>
                <a:t>もっとほめて～</a:t>
              </a:r>
              <a:endParaRPr kumimoji="1" lang="ja-JP" altLang="en-US" sz="2400" b="1" dirty="0">
                <a:latin typeface="HGSｺﾞｼｯｸM" panose="020B0600000000000000" pitchFamily="50" charset="-128"/>
                <a:ea typeface="HGSｺﾞｼｯｸM" panose="020B0600000000000000" pitchFamily="50" charset="-128"/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20391" y="5709735"/>
            <a:ext cx="9123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solidFill>
                  <a:srgbClr val="FF0000"/>
                </a:solidFill>
              </a:rPr>
              <a:t>このあと、どうなったでしょう？</a:t>
            </a:r>
            <a:endParaRPr kumimoji="1" lang="ja-JP" alt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42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3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3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3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3050</TotalTime>
  <Words>303</Words>
  <Application>Microsoft Office PowerPoint</Application>
  <PresentationFormat>画面に合わせる (4:3)</PresentationFormat>
  <Paragraphs>78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テーマ</vt:lpstr>
      <vt:lpstr>文字と言葉のちがい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クイズ①LINEの勘違い</dc:title>
  <dc:creator>奥野朝陽</dc:creator>
  <cp:lastModifiedBy>兵庫県</cp:lastModifiedBy>
  <cp:revision>112</cp:revision>
  <cp:lastPrinted>2016-03-15T01:22:47Z</cp:lastPrinted>
  <dcterms:created xsi:type="dcterms:W3CDTF">2016-01-12T05:53:50Z</dcterms:created>
  <dcterms:modified xsi:type="dcterms:W3CDTF">2016-03-15T01:22:59Z</dcterms:modified>
</cp:coreProperties>
</file>